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1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5" r:id="rId25"/>
    <p:sldId id="308" r:id="rId26"/>
    <p:sldId id="283" r:id="rId27"/>
    <p:sldId id="287" r:id="rId28"/>
    <p:sldId id="284" r:id="rId29"/>
    <p:sldId id="286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ME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77D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40" autoAdjust="0"/>
  </p:normalViewPr>
  <p:slideViewPr>
    <p:cSldViewPr>
      <p:cViewPr varScale="1">
        <p:scale>
          <a:sx n="63" d="100"/>
          <a:sy n="63" d="100"/>
        </p:scale>
        <p:origin x="-6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42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DF029-B5A5-46E8-9E52-EBC296DEC449}" type="datetimeFigureOut">
              <a:rPr lang="es-MX" smtClean="0"/>
              <a:pPr/>
              <a:t>09/11/2011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0FF60-1E04-4E1B-8432-3713D455DE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BF23F-75D6-446F-8551-4B5F867131FF}" type="slidenum">
              <a:rPr lang="es-GT"/>
              <a:pPr/>
              <a:t>1</a:t>
            </a:fld>
            <a:endParaRPr lang="es-GT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BF23F-75D6-446F-8551-4B5F867131FF}" type="slidenum">
              <a:rPr lang="es-GT"/>
              <a:pPr/>
              <a:t>2</a:t>
            </a:fld>
            <a:endParaRPr lang="es-GT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0C69-C611-4CED-9D2A-8864C50CECFA}" type="datetimeFigureOut">
              <a:rPr lang="es-MX" smtClean="0"/>
              <a:pPr/>
              <a:t>09/11/2011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1788-D280-4391-8966-FB3E5DA09D2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0C69-C611-4CED-9D2A-8864C50CECFA}" type="datetimeFigureOut">
              <a:rPr lang="es-MX" smtClean="0"/>
              <a:pPr/>
              <a:t>09/11/2011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1788-D280-4391-8966-FB3E5DA09D2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0C69-C611-4CED-9D2A-8864C50CECFA}" type="datetimeFigureOut">
              <a:rPr lang="es-MX" smtClean="0"/>
              <a:pPr/>
              <a:t>09/11/2011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1788-D280-4391-8966-FB3E5DA09D2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0C69-C611-4CED-9D2A-8864C50CECFA}" type="datetimeFigureOut">
              <a:rPr lang="es-MX" smtClean="0"/>
              <a:pPr/>
              <a:t>09/11/2011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1788-D280-4391-8966-FB3E5DA09D2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0C69-C611-4CED-9D2A-8864C50CECFA}" type="datetimeFigureOut">
              <a:rPr lang="es-MX" smtClean="0"/>
              <a:pPr/>
              <a:t>09/11/2011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1788-D280-4391-8966-FB3E5DA09D2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0C69-C611-4CED-9D2A-8864C50CECFA}" type="datetimeFigureOut">
              <a:rPr lang="es-MX" smtClean="0"/>
              <a:pPr/>
              <a:t>09/11/2011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1788-D280-4391-8966-FB3E5DA09D2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0C69-C611-4CED-9D2A-8864C50CECFA}" type="datetimeFigureOut">
              <a:rPr lang="es-MX" smtClean="0"/>
              <a:pPr/>
              <a:t>09/11/2011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1788-D280-4391-8966-FB3E5DA09D2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0C69-C611-4CED-9D2A-8864C50CECFA}" type="datetimeFigureOut">
              <a:rPr lang="es-MX" smtClean="0"/>
              <a:pPr/>
              <a:t>09/11/2011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1788-D280-4391-8966-FB3E5DA09D2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0C69-C611-4CED-9D2A-8864C50CECFA}" type="datetimeFigureOut">
              <a:rPr lang="es-MX" smtClean="0"/>
              <a:pPr/>
              <a:t>09/11/2011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1788-D280-4391-8966-FB3E5DA09D2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0C69-C611-4CED-9D2A-8864C50CECFA}" type="datetimeFigureOut">
              <a:rPr lang="es-MX" smtClean="0"/>
              <a:pPr/>
              <a:t>09/11/2011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1788-D280-4391-8966-FB3E5DA09D2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0C69-C611-4CED-9D2A-8864C50CECFA}" type="datetimeFigureOut">
              <a:rPr lang="es-MX" smtClean="0"/>
              <a:pPr/>
              <a:t>09/11/2011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FB11788-D280-4391-8966-FB3E5DA09D24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6F0C69-C611-4CED-9D2A-8864C50CECFA}" type="datetimeFigureOut">
              <a:rPr lang="es-MX" smtClean="0"/>
              <a:pPr/>
              <a:t>09/11/2011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B11788-D280-4391-8966-FB3E5DA09D24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Music\Sample%20Music\Amanda.wma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3.xml"/><Relationship Id="rId7" Type="http://schemas.openxmlformats.org/officeDocument/2006/relationships/slide" Target="slide3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slide" Target="slide15.xml"/><Relationship Id="rId4" Type="http://schemas.openxmlformats.org/officeDocument/2006/relationships/slide" Target="slide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ZONIA\Escritorio\MOV02128.MPG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3.xml"/><Relationship Id="rId4" Type="http://schemas.openxmlformats.org/officeDocument/2006/relationships/hyperlink" Target="carta%20combinacion%20correspondencia.doc.docx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GT" sz="4900" b="1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/>
            </a:r>
            <a:br>
              <a:rPr lang="es-GT" sz="4900" b="1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</a:br>
            <a:r>
              <a:rPr lang="es-GT" sz="4900" b="1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/>
            </a:r>
            <a:br>
              <a:rPr lang="es-GT" sz="4900" b="1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</a:br>
            <a:endParaRPr lang="es-GT" sz="4900" b="1" smtClean="0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pic>
        <p:nvPicPr>
          <p:cNvPr id="2057" name="Amanda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GT" dirty="0" smtClean="0">
                <a:solidFill>
                  <a:srgbClr val="006699"/>
                </a:solidFill>
                <a:latin typeface="Arial Narrow" pitchFamily="34" charset="0"/>
              </a:rPr>
              <a:t>Habiendo seleccionado la opción anterior despliega la pantalla para efectos del registro debiendo ingresar los datos que allí se requieren y luego clic en </a:t>
            </a:r>
            <a:r>
              <a:rPr lang="es-GT" b="1" dirty="0" smtClean="0">
                <a:solidFill>
                  <a:srgbClr val="006699"/>
                </a:solidFill>
                <a:latin typeface="Arial Narrow" pitchFamily="34" charset="0"/>
              </a:rPr>
              <a:t>Continuar</a:t>
            </a:r>
            <a:endParaRPr lang="es-GT" b="1" dirty="0" smtClean="0"/>
          </a:p>
          <a:p>
            <a:endParaRPr lang="es-ES" dirty="0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02311" y="1742713"/>
            <a:ext cx="2930378" cy="2186353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08588" y="4241821"/>
            <a:ext cx="2916237" cy="21875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Sitio</a:t>
            </a:r>
            <a:r>
              <a:rPr lang="en-US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No. 2</a:t>
            </a:r>
            <a:br>
              <a:rPr lang="en-US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</a:br>
            <a:r>
              <a:rPr lang="en-US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s-GT" sz="4800" b="1" dirty="0" smtClean="0">
                <a:solidFill>
                  <a:srgbClr val="006699"/>
                </a:solidFill>
                <a:latin typeface="Arial Narrow" pitchFamily="34" charset="0"/>
              </a:rPr>
              <a:t>Gamarod.com</a:t>
            </a:r>
            <a:r>
              <a:rPr lang="es-GT" sz="4800" dirty="0" smtClean="0">
                <a:solidFill>
                  <a:srgbClr val="006699"/>
                </a:solidFill>
                <a:latin typeface="Arial Narrow" pitchFamily="34" charset="0"/>
              </a:rPr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GT" dirty="0" smtClean="0">
              <a:solidFill>
                <a:srgbClr val="006699"/>
              </a:solidFill>
              <a:latin typeface="Arial Narrow" pitchFamily="34" charset="0"/>
            </a:endParaRPr>
          </a:p>
          <a:p>
            <a:endParaRPr lang="es-GT" dirty="0" smtClean="0">
              <a:solidFill>
                <a:srgbClr val="006699"/>
              </a:solidFill>
              <a:latin typeface="Arial Narrow" pitchFamily="34" charset="0"/>
            </a:endParaRPr>
          </a:p>
          <a:p>
            <a:r>
              <a:rPr lang="es-GT" dirty="0" smtClean="0">
                <a:solidFill>
                  <a:srgbClr val="006699"/>
                </a:solidFill>
                <a:latin typeface="Arial Narrow" pitchFamily="34" charset="0"/>
              </a:rPr>
              <a:t>En este caso para efectos del ejemplo seleccionamos el sitio </a:t>
            </a:r>
            <a:r>
              <a:rPr lang="es-GT" b="1" dirty="0" smtClean="0">
                <a:solidFill>
                  <a:srgbClr val="006699"/>
                </a:solidFill>
                <a:latin typeface="Arial Narrow" pitchFamily="34" charset="0"/>
              </a:rPr>
              <a:t>www</a:t>
            </a:r>
            <a:r>
              <a:rPr lang="es-GT" dirty="0" smtClean="0">
                <a:solidFill>
                  <a:srgbClr val="006699"/>
                </a:solidFill>
                <a:latin typeface="Arial Narrow" pitchFamily="34" charset="0"/>
              </a:rPr>
              <a:t>.</a:t>
            </a:r>
            <a:r>
              <a:rPr lang="es-GT" b="1" dirty="0" smtClean="0">
                <a:solidFill>
                  <a:srgbClr val="006699"/>
                </a:solidFill>
                <a:latin typeface="Arial Narrow" pitchFamily="34" charset="0"/>
              </a:rPr>
              <a:t>gamarod.com</a:t>
            </a:r>
            <a:r>
              <a:rPr lang="es-GT" dirty="0" smtClean="0">
                <a:solidFill>
                  <a:srgbClr val="006699"/>
                </a:solidFill>
                <a:latin typeface="Arial Narrow" pitchFamily="34" charset="0"/>
              </a:rPr>
              <a:t> desplegando el menú principal de dicho sitio.</a:t>
            </a:r>
            <a:endParaRPr lang="es-ES" dirty="0" smtClean="0">
              <a:solidFill>
                <a:srgbClr val="006699"/>
              </a:solidFill>
              <a:latin typeface="Arial Narrow" pitchFamily="34" charset="0"/>
            </a:endParaRPr>
          </a:p>
          <a:p>
            <a:endParaRPr lang="es-ES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623344"/>
            <a:ext cx="4038600" cy="3028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GT" dirty="0" smtClean="0">
              <a:solidFill>
                <a:srgbClr val="006699"/>
              </a:solidFill>
              <a:latin typeface="Arial Narrow" pitchFamily="34" charset="0"/>
            </a:endParaRPr>
          </a:p>
          <a:p>
            <a:endParaRPr lang="es-GT" dirty="0" smtClean="0">
              <a:solidFill>
                <a:srgbClr val="006699"/>
              </a:solidFill>
              <a:latin typeface="Arial Narrow" pitchFamily="34" charset="0"/>
            </a:endParaRPr>
          </a:p>
          <a:p>
            <a:r>
              <a:rPr lang="es-GT" dirty="0" smtClean="0">
                <a:solidFill>
                  <a:srgbClr val="006699"/>
                </a:solidFill>
                <a:latin typeface="Arial Narrow" pitchFamily="34" charset="0"/>
              </a:rPr>
              <a:t>Mostrando el  menú principal del Sitio PáginasWebGratis.es según la gráfica.</a:t>
            </a:r>
          </a:p>
          <a:p>
            <a:endParaRPr lang="es-ES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623344"/>
            <a:ext cx="4038600" cy="3028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GT" dirty="0" smtClean="0">
              <a:solidFill>
                <a:srgbClr val="006699"/>
              </a:solidFill>
              <a:latin typeface="Arial Narrow" pitchFamily="34" charset="0"/>
            </a:endParaRPr>
          </a:p>
          <a:p>
            <a:r>
              <a:rPr lang="es-GT" dirty="0" smtClean="0">
                <a:solidFill>
                  <a:srgbClr val="006699"/>
                </a:solidFill>
                <a:latin typeface="Arial Narrow" pitchFamily="34" charset="0"/>
              </a:rPr>
              <a:t>Dicho sitio entre sus beneficios ofrece 1 </a:t>
            </a:r>
            <a:r>
              <a:rPr lang="es-GT" dirty="0" err="1" smtClean="0">
                <a:solidFill>
                  <a:srgbClr val="006699"/>
                </a:solidFill>
                <a:latin typeface="Arial Narrow" pitchFamily="34" charset="0"/>
              </a:rPr>
              <a:t>Gb</a:t>
            </a:r>
            <a:r>
              <a:rPr lang="es-GT" dirty="0" smtClean="0">
                <a:solidFill>
                  <a:srgbClr val="006699"/>
                </a:solidFill>
                <a:latin typeface="Arial Narrow" pitchFamily="34" charset="0"/>
              </a:rPr>
              <a:t> de espacio libre para su propia página Web y mayor rapidez en el acceso, ya que en 3 minutos se obtiene el ingreso de la página</a:t>
            </a:r>
            <a:endParaRPr lang="es-GT" dirty="0" smtClean="0"/>
          </a:p>
          <a:p>
            <a:endParaRPr lang="es-ES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623344"/>
            <a:ext cx="4038600" cy="3028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GT" dirty="0" smtClean="0">
              <a:solidFill>
                <a:srgbClr val="006699"/>
              </a:solidFill>
              <a:latin typeface="Arial Narrow" pitchFamily="34" charset="0"/>
            </a:endParaRPr>
          </a:p>
          <a:p>
            <a:endParaRPr lang="es-GT" dirty="0" smtClean="0">
              <a:solidFill>
                <a:srgbClr val="006699"/>
              </a:solidFill>
              <a:latin typeface="Arial Narrow" pitchFamily="34" charset="0"/>
            </a:endParaRPr>
          </a:p>
          <a:p>
            <a:r>
              <a:rPr lang="es-GT" dirty="0" smtClean="0">
                <a:solidFill>
                  <a:srgbClr val="006699"/>
                </a:solidFill>
                <a:latin typeface="Arial Narrow" pitchFamily="34" charset="0"/>
              </a:rPr>
              <a:t>Debiendo seleccionar la opción </a:t>
            </a:r>
            <a:r>
              <a:rPr lang="es-GT" b="1" dirty="0" smtClean="0">
                <a:solidFill>
                  <a:srgbClr val="006699"/>
                </a:solidFill>
                <a:latin typeface="Arial Narrow" pitchFamily="34" charset="0"/>
              </a:rPr>
              <a:t>“Registradme”</a:t>
            </a:r>
            <a:r>
              <a:rPr lang="es-GT" dirty="0" smtClean="0">
                <a:solidFill>
                  <a:srgbClr val="006699"/>
                </a:solidFill>
                <a:latin typeface="Arial Narrow" pitchFamily="34" charset="0"/>
              </a:rPr>
              <a:t> para efectos del registro</a:t>
            </a:r>
            <a:endParaRPr lang="es-GT" dirty="0" smtClean="0"/>
          </a:p>
          <a:p>
            <a:endParaRPr lang="es-ES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623344"/>
            <a:ext cx="4038600" cy="3028950"/>
          </a:xfrm>
          <a:noFill/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995738" y="3500438"/>
            <a:ext cx="863600" cy="865187"/>
          </a:xfrm>
          <a:prstGeom prst="line">
            <a:avLst/>
          </a:prstGeom>
          <a:noFill/>
          <a:ln w="12700">
            <a:solidFill>
              <a:srgbClr val="99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286000" y="2071678"/>
            <a:ext cx="535783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/>
            </a:r>
            <a:br>
              <a:rPr lang="es-GT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</a:br>
            <a:r>
              <a:rPr lang="es-GT" sz="40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1.2. Pasos para Publicar una Página Web</a:t>
            </a:r>
            <a:br>
              <a:rPr lang="es-GT" sz="40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</a:br>
            <a:r>
              <a:rPr lang="es-GT" sz="4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(Gratuita)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Secuencia Gráfica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GT" dirty="0" smtClean="0">
              <a:solidFill>
                <a:srgbClr val="006699"/>
              </a:solidFill>
              <a:latin typeface="Arial Narrow" pitchFamily="34" charset="0"/>
            </a:endParaRPr>
          </a:p>
          <a:p>
            <a:r>
              <a:rPr lang="es-GT" dirty="0" smtClean="0">
                <a:solidFill>
                  <a:srgbClr val="006699"/>
                </a:solidFill>
                <a:latin typeface="Arial Narrow" pitchFamily="34" charset="0"/>
              </a:rPr>
              <a:t>Debe  ingresar a Internet Explorer  y seleccionar un buscador.</a:t>
            </a:r>
          </a:p>
          <a:p>
            <a:r>
              <a:rPr lang="es-GT" dirty="0" smtClean="0">
                <a:solidFill>
                  <a:srgbClr val="006699"/>
                </a:solidFill>
                <a:latin typeface="Arial Narrow" pitchFamily="34" charset="0"/>
              </a:rPr>
              <a:t>Indicar el nombre del tema que deseamos buscar, en este caso </a:t>
            </a:r>
            <a:r>
              <a:rPr lang="es-GT" b="1" dirty="0" smtClean="0">
                <a:solidFill>
                  <a:srgbClr val="006699"/>
                </a:solidFill>
                <a:latin typeface="Arial Narrow" pitchFamily="34" charset="0"/>
              </a:rPr>
              <a:t>Web </a:t>
            </a:r>
            <a:r>
              <a:rPr lang="es-GT" b="1" dirty="0" err="1" smtClean="0">
                <a:solidFill>
                  <a:srgbClr val="006699"/>
                </a:solidFill>
                <a:latin typeface="Arial Narrow" pitchFamily="34" charset="0"/>
              </a:rPr>
              <a:t>Hosting</a:t>
            </a:r>
            <a:r>
              <a:rPr lang="es-GT" b="1" dirty="0" smtClean="0">
                <a:solidFill>
                  <a:srgbClr val="006699"/>
                </a:solidFill>
                <a:latin typeface="Arial Narrow" pitchFamily="34" charset="0"/>
              </a:rPr>
              <a:t> Gratuitas.</a:t>
            </a:r>
            <a:endParaRPr lang="es-GT" dirty="0" smtClean="0">
              <a:solidFill>
                <a:srgbClr val="006699"/>
              </a:solidFill>
              <a:latin typeface="Arial Narrow" pitchFamily="34" charset="0"/>
            </a:endParaRPr>
          </a:p>
          <a:p>
            <a:endParaRPr lang="es-ES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623344"/>
            <a:ext cx="4038600" cy="302895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214546" y="3214686"/>
            <a:ext cx="3714776" cy="357190"/>
          </a:xfrm>
          <a:prstGeom prst="line">
            <a:avLst/>
          </a:prstGeom>
          <a:noFill/>
          <a:ln w="127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00201"/>
            <a:ext cx="4038600" cy="3186122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s-GT" dirty="0" smtClean="0">
              <a:solidFill>
                <a:srgbClr val="006699"/>
              </a:solidFill>
              <a:latin typeface="Arial Narrow" pitchFamily="34" charset="0"/>
            </a:endParaRPr>
          </a:p>
          <a:p>
            <a:r>
              <a:rPr lang="es-GT" dirty="0" smtClean="0">
                <a:solidFill>
                  <a:srgbClr val="006699"/>
                </a:solidFill>
                <a:latin typeface="Arial Narrow" pitchFamily="34" charset="0"/>
              </a:rPr>
              <a:t>El buscador en este caso Google despliega una serie de sitios a las cuales se pueden ingresar para crear una Página Web.</a:t>
            </a:r>
            <a:endParaRPr lang="es-ES" dirty="0" smtClean="0">
              <a:solidFill>
                <a:srgbClr val="006699"/>
              </a:solidFill>
              <a:latin typeface="Arial Narrow" pitchFamily="34" charset="0"/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GT" dirty="0" smtClean="0">
              <a:solidFill>
                <a:srgbClr val="006699"/>
              </a:solidFill>
              <a:latin typeface="Arial Narrow" pitchFamily="34" charset="0"/>
            </a:endParaRPr>
          </a:p>
          <a:p>
            <a:r>
              <a:rPr lang="es-GT" dirty="0" smtClean="0">
                <a:solidFill>
                  <a:srgbClr val="006699"/>
                </a:solidFill>
                <a:latin typeface="Arial Narrow" pitchFamily="34" charset="0"/>
              </a:rPr>
              <a:t>Seleccionando en este caso </a:t>
            </a:r>
            <a:r>
              <a:rPr lang="es-GT" b="1" dirty="0" smtClean="0">
                <a:solidFill>
                  <a:srgbClr val="006699"/>
                </a:solidFill>
                <a:latin typeface="Arial Narrow" pitchFamily="34" charset="0"/>
              </a:rPr>
              <a:t>Unlugar.com.</a:t>
            </a:r>
          </a:p>
          <a:p>
            <a:r>
              <a:rPr lang="es-GT" dirty="0" smtClean="0">
                <a:solidFill>
                  <a:srgbClr val="006699"/>
                </a:solidFill>
                <a:latin typeface="Arial Narrow" pitchFamily="34" charset="0"/>
              </a:rPr>
              <a:t>Para el registro se debe seleccionar la opción </a:t>
            </a:r>
            <a:r>
              <a:rPr lang="es-GT" dirty="0" err="1" smtClean="0">
                <a:solidFill>
                  <a:srgbClr val="006699"/>
                </a:solidFill>
                <a:latin typeface="Arial Narrow" pitchFamily="34" charset="0"/>
              </a:rPr>
              <a:t>Hosting</a:t>
            </a:r>
            <a:r>
              <a:rPr lang="es-GT" dirty="0" smtClean="0">
                <a:solidFill>
                  <a:srgbClr val="006699"/>
                </a:solidFill>
                <a:latin typeface="Arial Narrow" pitchFamily="34" charset="0"/>
              </a:rPr>
              <a:t> gratis que aparece en el menú.</a:t>
            </a:r>
            <a:endParaRPr lang="es-ES" dirty="0" smtClean="0">
              <a:solidFill>
                <a:srgbClr val="006699"/>
              </a:solidFill>
              <a:latin typeface="Arial Narrow" pitchFamily="34" charset="0"/>
            </a:endParaRPr>
          </a:p>
          <a:p>
            <a:endParaRPr lang="es-ES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214554"/>
            <a:ext cx="4038600" cy="3028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GT" dirty="0" smtClean="0">
              <a:solidFill>
                <a:srgbClr val="006699"/>
              </a:solidFill>
              <a:latin typeface="Arial Narrow" pitchFamily="34" charset="0"/>
            </a:endParaRPr>
          </a:p>
          <a:p>
            <a:endParaRPr lang="es-GT" dirty="0" smtClean="0">
              <a:solidFill>
                <a:srgbClr val="006699"/>
              </a:solidFill>
              <a:latin typeface="Arial Narrow" pitchFamily="34" charset="0"/>
            </a:endParaRPr>
          </a:p>
          <a:p>
            <a:r>
              <a:rPr lang="es-GT" dirty="0" smtClean="0">
                <a:solidFill>
                  <a:srgbClr val="006699"/>
                </a:solidFill>
                <a:latin typeface="Arial Narrow" pitchFamily="34" charset="0"/>
              </a:rPr>
              <a:t>Habiendo seleccionado dicha opción despliega esta pantalla debiendo seleccionar la opción </a:t>
            </a:r>
            <a:r>
              <a:rPr lang="es-GT" b="1" dirty="0" smtClean="0">
                <a:solidFill>
                  <a:srgbClr val="006699"/>
                </a:solidFill>
                <a:latin typeface="Arial Narrow" pitchFamily="34" charset="0"/>
              </a:rPr>
              <a:t>“Regístrate ahora”.</a:t>
            </a:r>
            <a:endParaRPr lang="es-GT" b="1" dirty="0" smtClean="0"/>
          </a:p>
          <a:p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8200" y="2628062"/>
            <a:ext cx="4038600" cy="301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3924300" y="4149725"/>
            <a:ext cx="3384550" cy="215900"/>
          </a:xfrm>
          <a:prstGeom prst="line">
            <a:avLst/>
          </a:prstGeom>
          <a:noFill/>
          <a:ln w="12700">
            <a:solidFill>
              <a:srgbClr val="99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GT" sz="4900" b="1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/>
            </a:r>
            <a:br>
              <a:rPr lang="es-GT" sz="4900" b="1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</a:br>
            <a:r>
              <a:rPr lang="es-GT" sz="4900" b="1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/>
            </a:r>
            <a:br>
              <a:rPr lang="es-GT" sz="4900" b="1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</a:br>
            <a:endParaRPr lang="es-GT" sz="4900" b="1" smtClean="0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27088" y="357166"/>
            <a:ext cx="7772400" cy="147002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/>
            </a:r>
            <a:br>
              <a:rPr kumimoji="0" lang="es-GT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es-GT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/>
            </a:r>
            <a:br>
              <a:rPr kumimoji="0" lang="es-GT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es-GT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Menú de la Presentación</a:t>
            </a:r>
            <a:br>
              <a:rPr kumimoji="0" lang="es-GT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es-GT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/>
            </a:r>
            <a:br>
              <a:rPr kumimoji="0" lang="es-GT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endParaRPr kumimoji="0" lang="es-GT" sz="4800" b="0" i="0" u="none" strike="noStrike" kern="1200" cap="none" spc="0" normalizeH="0" baseline="0" noProof="0" dirty="0" smtClean="0">
              <a:ln>
                <a:noFill/>
              </a:ln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04870" y="2133600"/>
            <a:ext cx="2952750" cy="1008063"/>
          </a:xfrm>
          <a:prstGeom prst="rect">
            <a:avLst/>
          </a:prstGeom>
          <a:solidFill>
            <a:srgbClr val="99CCFF"/>
          </a:solidFill>
          <a:ln w="3810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006699"/>
                </a:solidFill>
                <a:latin typeface="Berlin Sans FB Demi" pitchFamily="34" charset="0"/>
              </a:rPr>
              <a:t>1.1. Pasos de Busqueda</a:t>
            </a:r>
          </a:p>
          <a:p>
            <a:pPr algn="ctr"/>
            <a:r>
              <a:rPr lang="en-US" sz="2000" b="1" dirty="0">
                <a:solidFill>
                  <a:srgbClr val="006699"/>
                </a:solidFill>
                <a:latin typeface="Berlin Sans FB Demi" pitchFamily="34" charset="0"/>
              </a:rPr>
              <a:t> Sitios </a:t>
            </a:r>
            <a:r>
              <a:rPr lang="en-US" sz="2000" b="1" dirty="0">
                <a:solidFill>
                  <a:srgbClr val="006699"/>
                </a:solidFill>
                <a:latin typeface="Berlin Sans FB Demi" pitchFamily="34" charset="0"/>
                <a:hlinkClick r:id="rId3" action="ppaction://hlinksldjump"/>
              </a:rPr>
              <a:t>Web Hosting</a:t>
            </a:r>
            <a:endParaRPr lang="es-GT" sz="2000" b="1" dirty="0">
              <a:solidFill>
                <a:srgbClr val="006699"/>
              </a:solidFill>
              <a:latin typeface="Berlin Sans FB Dem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262588" y="5229225"/>
            <a:ext cx="2952750" cy="1008063"/>
          </a:xfrm>
          <a:prstGeom prst="rect">
            <a:avLst/>
          </a:prstGeom>
          <a:solidFill>
            <a:srgbClr val="99CCFF"/>
          </a:solidFill>
          <a:ln w="3810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rgbClr val="006699"/>
                </a:solidFill>
                <a:latin typeface="Berlin Sans FB Demi" pitchFamily="34" charset="0"/>
              </a:rPr>
              <a:t>1.5.1 </a:t>
            </a:r>
            <a:r>
              <a:rPr lang="en-US" b="1" dirty="0">
                <a:solidFill>
                  <a:srgbClr val="006699"/>
                </a:solidFill>
                <a:latin typeface="Berlin Sans FB Demi" pitchFamily="34" charset="0"/>
              </a:rPr>
              <a:t>Pasos para </a:t>
            </a:r>
          </a:p>
          <a:p>
            <a:pPr algn="ctr"/>
            <a:r>
              <a:rPr lang="en-US" b="1" dirty="0">
                <a:solidFill>
                  <a:srgbClr val="006699"/>
                </a:solidFill>
                <a:latin typeface="Berlin Sans FB Demi" pitchFamily="34" charset="0"/>
                <a:hlinkClick r:id="rId4" action="ppaction://hlinksldjump"/>
              </a:rPr>
              <a:t>Combinación de</a:t>
            </a:r>
          </a:p>
          <a:p>
            <a:pPr algn="ctr"/>
            <a:r>
              <a:rPr lang="en-US" b="1" dirty="0">
                <a:solidFill>
                  <a:srgbClr val="006699"/>
                </a:solidFill>
                <a:latin typeface="Berlin Sans FB Demi" pitchFamily="34" charset="0"/>
                <a:hlinkClick r:id="rId4" action="ppaction://hlinksldjump"/>
              </a:rPr>
              <a:t> Correspondencia</a:t>
            </a:r>
            <a:endParaRPr lang="es-GT" b="1" dirty="0">
              <a:solidFill>
                <a:srgbClr val="006699"/>
              </a:solidFill>
              <a:latin typeface="Berlin Sans FB Demi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119712" y="2133600"/>
            <a:ext cx="2952750" cy="1008063"/>
          </a:xfrm>
          <a:prstGeom prst="rect">
            <a:avLst/>
          </a:prstGeom>
          <a:solidFill>
            <a:srgbClr val="99CCFF"/>
          </a:solidFill>
          <a:ln w="3810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006699"/>
                </a:solidFill>
                <a:latin typeface="Berlin Sans FB Demi" pitchFamily="34" charset="0"/>
              </a:rPr>
              <a:t>1.2. Pasos para</a:t>
            </a:r>
          </a:p>
          <a:p>
            <a:pPr algn="ctr"/>
            <a:r>
              <a:rPr lang="en-US" sz="2000" b="1" dirty="0">
                <a:solidFill>
                  <a:srgbClr val="006699"/>
                </a:solidFill>
                <a:latin typeface="Berlin Sans FB Demi" pitchFamily="34" charset="0"/>
                <a:hlinkClick r:id="rId5" action="ppaction://hlinksldjump"/>
              </a:rPr>
              <a:t>Publicar </a:t>
            </a:r>
            <a:r>
              <a:rPr lang="en-US" sz="2000" b="1" dirty="0" err="1">
                <a:solidFill>
                  <a:srgbClr val="006699"/>
                </a:solidFill>
                <a:latin typeface="Berlin Sans FB Demi" pitchFamily="34" charset="0"/>
                <a:hlinkClick r:id="rId5" action="ppaction://hlinksldjump"/>
              </a:rPr>
              <a:t>Páginas</a:t>
            </a:r>
            <a:r>
              <a:rPr lang="en-US" sz="2000" b="1" dirty="0">
                <a:solidFill>
                  <a:srgbClr val="006699"/>
                </a:solidFill>
                <a:latin typeface="Berlin Sans FB Demi" pitchFamily="34" charset="0"/>
                <a:hlinkClick r:id="rId5" action="ppaction://hlinksldjump"/>
              </a:rPr>
              <a:t> Web</a:t>
            </a:r>
            <a:endParaRPr lang="es-GT" sz="2000" b="1" dirty="0">
              <a:solidFill>
                <a:srgbClr val="006699"/>
              </a:solidFill>
              <a:latin typeface="Berlin Sans FB Demi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57224" y="3716338"/>
            <a:ext cx="2952750" cy="1008062"/>
          </a:xfrm>
          <a:prstGeom prst="rect">
            <a:avLst/>
          </a:prstGeom>
          <a:solidFill>
            <a:srgbClr val="99CCFF"/>
          </a:solidFill>
          <a:ln w="3810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6699"/>
                </a:solidFill>
                <a:latin typeface="Berlin Sans FB Demi" pitchFamily="34" charset="0"/>
              </a:rPr>
              <a:t>1.3. Pasos para Presentar </a:t>
            </a:r>
          </a:p>
          <a:p>
            <a:pPr algn="ctr"/>
            <a:r>
              <a:rPr lang="en-US" b="1" dirty="0">
                <a:solidFill>
                  <a:srgbClr val="006699"/>
                </a:solidFill>
                <a:latin typeface="Berlin Sans FB Demi" pitchFamily="34" charset="0"/>
              </a:rPr>
              <a:t>Un </a:t>
            </a:r>
            <a:r>
              <a:rPr lang="en-US" b="1" dirty="0">
                <a:solidFill>
                  <a:srgbClr val="006699"/>
                </a:solidFill>
                <a:latin typeface="Berlin Sans FB Demi" pitchFamily="34" charset="0"/>
                <a:hlinkClick r:id="rId6" action="ppaction://hlinksldjump"/>
              </a:rPr>
              <a:t>Archivo de Flash </a:t>
            </a:r>
            <a:endParaRPr lang="en-US" b="1" dirty="0">
              <a:solidFill>
                <a:srgbClr val="006699"/>
              </a:solidFill>
              <a:latin typeface="Berlin Sans FB Demi" pitchFamily="34" charset="0"/>
            </a:endParaRPr>
          </a:p>
          <a:p>
            <a:pPr algn="ctr"/>
            <a:r>
              <a:rPr lang="en-US" b="1" dirty="0">
                <a:solidFill>
                  <a:srgbClr val="006699"/>
                </a:solidFill>
                <a:latin typeface="Berlin Sans FB Demi" pitchFamily="34" charset="0"/>
              </a:rPr>
              <a:t>en Power Point</a:t>
            </a:r>
            <a:endParaRPr lang="es-GT" b="1" dirty="0">
              <a:solidFill>
                <a:srgbClr val="006699"/>
              </a:solidFill>
              <a:latin typeface="Berlin Sans FB Demi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904870" y="5229225"/>
            <a:ext cx="2952750" cy="1008063"/>
          </a:xfrm>
          <a:prstGeom prst="rect">
            <a:avLst/>
          </a:prstGeom>
          <a:solidFill>
            <a:srgbClr val="99CCFF"/>
          </a:solidFill>
          <a:ln w="3810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6699"/>
                </a:solidFill>
                <a:latin typeface="Berlin Sans FB Demi" pitchFamily="34" charset="0"/>
              </a:rPr>
              <a:t>1.5. Pasos para Presentar</a:t>
            </a:r>
          </a:p>
          <a:p>
            <a:pPr algn="ctr"/>
            <a:r>
              <a:rPr lang="en-US" b="1" dirty="0">
                <a:solidFill>
                  <a:srgbClr val="006699"/>
                </a:solidFill>
                <a:latin typeface="Berlin Sans FB Demi" pitchFamily="34" charset="0"/>
              </a:rPr>
              <a:t>una </a:t>
            </a:r>
            <a:r>
              <a:rPr lang="en-US" b="1" dirty="0">
                <a:solidFill>
                  <a:srgbClr val="006699"/>
                </a:solidFill>
                <a:latin typeface="Berlin Sans FB Demi" pitchFamily="34" charset="0"/>
                <a:hlinkClick r:id="rId7" action="ppaction://hlinksldjump"/>
              </a:rPr>
              <a:t>Gráfica de Excel</a:t>
            </a:r>
            <a:endParaRPr lang="en-US" b="1" dirty="0">
              <a:solidFill>
                <a:srgbClr val="006699"/>
              </a:solidFill>
              <a:latin typeface="Berlin Sans FB Demi" pitchFamily="34" charset="0"/>
            </a:endParaRPr>
          </a:p>
          <a:p>
            <a:pPr algn="ctr"/>
            <a:r>
              <a:rPr lang="en-US" b="1" dirty="0">
                <a:solidFill>
                  <a:srgbClr val="006699"/>
                </a:solidFill>
                <a:latin typeface="Berlin Sans FB Demi" pitchFamily="34" charset="0"/>
              </a:rPr>
              <a:t>en Power Point</a:t>
            </a:r>
            <a:endParaRPr lang="es-GT" b="1" dirty="0">
              <a:solidFill>
                <a:srgbClr val="006699"/>
              </a:solidFill>
              <a:latin typeface="Berlin Sans FB Demi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191150" y="3716338"/>
            <a:ext cx="2952750" cy="1008062"/>
          </a:xfrm>
          <a:prstGeom prst="rect">
            <a:avLst/>
          </a:prstGeom>
          <a:solidFill>
            <a:srgbClr val="99CCFF"/>
          </a:solidFill>
          <a:ln w="3810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6699"/>
                </a:solidFill>
                <a:latin typeface="Berlin Sans FB Demi" pitchFamily="34" charset="0"/>
              </a:rPr>
              <a:t>1.4. Pasos para mostrar </a:t>
            </a:r>
          </a:p>
          <a:p>
            <a:pPr algn="ctr"/>
            <a:r>
              <a:rPr lang="en-US" b="1" dirty="0">
                <a:solidFill>
                  <a:srgbClr val="006699"/>
                </a:solidFill>
                <a:latin typeface="Berlin Sans FB Demi" pitchFamily="34" charset="0"/>
              </a:rPr>
              <a:t>Un </a:t>
            </a:r>
            <a:r>
              <a:rPr lang="en-US" b="1" dirty="0">
                <a:solidFill>
                  <a:srgbClr val="006699"/>
                </a:solidFill>
                <a:latin typeface="Berlin Sans FB Demi" pitchFamily="34" charset="0"/>
                <a:hlinkClick r:id="rId8" action="ppaction://hlinksldjump"/>
              </a:rPr>
              <a:t>Archivo de Video</a:t>
            </a:r>
            <a:endParaRPr lang="en-US" b="1" dirty="0">
              <a:solidFill>
                <a:srgbClr val="006699"/>
              </a:solidFill>
              <a:latin typeface="Berlin Sans FB Demi" pitchFamily="34" charset="0"/>
            </a:endParaRPr>
          </a:p>
          <a:p>
            <a:pPr algn="ctr"/>
            <a:r>
              <a:rPr lang="en-US" b="1" dirty="0">
                <a:solidFill>
                  <a:srgbClr val="006699"/>
                </a:solidFill>
                <a:latin typeface="Berlin Sans FB Demi" pitchFamily="34" charset="0"/>
              </a:rPr>
              <a:t>en Power Point</a:t>
            </a:r>
            <a:endParaRPr lang="es-GT" b="1" dirty="0">
              <a:solidFill>
                <a:srgbClr val="006699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GT" dirty="0" smtClean="0">
              <a:solidFill>
                <a:srgbClr val="006699"/>
              </a:solidFill>
              <a:latin typeface="Arial Narrow" pitchFamily="34" charset="0"/>
            </a:endParaRPr>
          </a:p>
          <a:p>
            <a:r>
              <a:rPr lang="es-GT" dirty="0" smtClean="0">
                <a:solidFill>
                  <a:srgbClr val="006699"/>
                </a:solidFill>
                <a:latin typeface="Arial Narrow" pitchFamily="34" charset="0"/>
              </a:rPr>
              <a:t>Seleccionado la opción anterior despliega la pantalla para efectos del registro debiendo ingresar los datos que allí se requieren y luego clic en </a:t>
            </a:r>
            <a:r>
              <a:rPr lang="es-GT" b="1" dirty="0" smtClean="0">
                <a:solidFill>
                  <a:srgbClr val="006699"/>
                </a:solidFill>
                <a:latin typeface="Arial Narrow" pitchFamily="34" charset="0"/>
              </a:rPr>
              <a:t>Continuar</a:t>
            </a:r>
            <a:endParaRPr lang="es-GT" b="1" dirty="0" smtClean="0"/>
          </a:p>
          <a:p>
            <a:endParaRPr lang="es-ES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75051" y="1857364"/>
            <a:ext cx="2784898" cy="2186353"/>
          </a:xfr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86375" y="4371996"/>
            <a:ext cx="2838450" cy="2128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GT" dirty="0" smtClean="0">
              <a:solidFill>
                <a:srgbClr val="006699"/>
              </a:solidFill>
              <a:latin typeface="Arial Narrow" pitchFamily="34" charset="0"/>
            </a:endParaRPr>
          </a:p>
          <a:p>
            <a:endParaRPr lang="es-GT" dirty="0" smtClean="0">
              <a:solidFill>
                <a:srgbClr val="006699"/>
              </a:solidFill>
              <a:latin typeface="Arial Narrow" pitchFamily="34" charset="0"/>
            </a:endParaRPr>
          </a:p>
          <a:p>
            <a:r>
              <a:rPr lang="es-GT" dirty="0" smtClean="0">
                <a:solidFill>
                  <a:srgbClr val="006699"/>
                </a:solidFill>
                <a:latin typeface="Arial Narrow" pitchFamily="34" charset="0"/>
              </a:rPr>
              <a:t>Y luego de realizar el paso anterior despliega la pantalla donde confirma el alta de dicha página.</a:t>
            </a:r>
            <a:endParaRPr lang="es-GT" dirty="0" smtClean="0"/>
          </a:p>
          <a:p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8200" y="2618812"/>
            <a:ext cx="4038600" cy="303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 flipV="1">
            <a:off x="3924300" y="4005263"/>
            <a:ext cx="1871663" cy="287337"/>
          </a:xfrm>
          <a:prstGeom prst="line">
            <a:avLst/>
          </a:prstGeom>
          <a:noFill/>
          <a:ln w="12700">
            <a:solidFill>
              <a:srgbClr val="CC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4294967295"/>
          </p:nvPr>
        </p:nvSpPr>
        <p:spPr>
          <a:xfrm>
            <a:off x="0" y="857250"/>
            <a:ext cx="4071934" cy="4286250"/>
          </a:xfrm>
        </p:spPr>
        <p:txBody>
          <a:bodyPr>
            <a:normAutofit/>
          </a:bodyPr>
          <a:lstStyle/>
          <a:p>
            <a:endParaRPr lang="es-GT" dirty="0" smtClean="0">
              <a:solidFill>
                <a:srgbClr val="006699"/>
              </a:solidFill>
              <a:latin typeface="Arial Narrow" pitchFamily="34" charset="0"/>
            </a:endParaRPr>
          </a:p>
          <a:p>
            <a:endParaRPr lang="es-GT" dirty="0" smtClean="0">
              <a:solidFill>
                <a:srgbClr val="006699"/>
              </a:solidFill>
              <a:latin typeface="Arial Narrow" pitchFamily="34" charset="0"/>
            </a:endParaRPr>
          </a:p>
          <a:p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Desplegando la pantalla de registro final en la cual indica que ha enviado un mensaje de confirmación al correo indicado en los datos personales.</a:t>
            </a:r>
            <a:endParaRPr lang="es-GT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857364"/>
            <a:ext cx="40386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GT" dirty="0" smtClean="0">
              <a:solidFill>
                <a:srgbClr val="006699"/>
              </a:solidFill>
              <a:latin typeface="Arial Narrow" pitchFamily="34" charset="0"/>
            </a:endParaRPr>
          </a:p>
          <a:p>
            <a:endParaRPr lang="es-GT" dirty="0" smtClean="0">
              <a:solidFill>
                <a:srgbClr val="006699"/>
              </a:solidFill>
              <a:latin typeface="Arial Narrow" pitchFamily="34" charset="0"/>
            </a:endParaRPr>
          </a:p>
          <a:p>
            <a:r>
              <a:rPr lang="es-GT" dirty="0" smtClean="0">
                <a:solidFill>
                  <a:srgbClr val="006699"/>
                </a:solidFill>
                <a:latin typeface="Arial Narrow" pitchFamily="34" charset="0"/>
              </a:rPr>
              <a:t>En dicho mensaje indica la dirección de acceso, el número de trámite y el código de activación respectivo.</a:t>
            </a:r>
            <a:endParaRPr lang="en-US" dirty="0" smtClean="0"/>
          </a:p>
          <a:p>
            <a:endParaRPr lang="es-ES" dirty="0"/>
          </a:p>
        </p:txBody>
      </p:sp>
      <p:pic>
        <p:nvPicPr>
          <p:cNvPr id="12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714488"/>
            <a:ext cx="3067072" cy="2223302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14876" y="4286256"/>
            <a:ext cx="3059113" cy="214314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3929058" y="3214686"/>
            <a:ext cx="1223962" cy="144463"/>
          </a:xfrm>
          <a:prstGeom prst="line">
            <a:avLst/>
          </a:prstGeom>
          <a:noFill/>
          <a:ln w="12700">
            <a:solidFill>
              <a:srgbClr val="99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500298" y="4572008"/>
            <a:ext cx="2520950" cy="1296987"/>
          </a:xfrm>
          <a:prstGeom prst="line">
            <a:avLst/>
          </a:prstGeom>
          <a:noFill/>
          <a:ln w="12700">
            <a:solidFill>
              <a:srgbClr val="99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14348" y="1357298"/>
            <a:ext cx="8001056" cy="280076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GT" sz="44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1.3. Pasos para Presentar un archivo de Flash (</a:t>
            </a:r>
            <a:r>
              <a:rPr lang="es-GT" sz="4400" b="1" dirty="0" err="1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swf</a:t>
            </a:r>
            <a:r>
              <a:rPr lang="es-GT" sz="44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)</a:t>
            </a:r>
            <a:br>
              <a:rPr lang="es-GT" sz="44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</a:br>
            <a:r>
              <a:rPr lang="es-GT" sz="44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en </a:t>
            </a:r>
            <a:r>
              <a:rPr lang="es-GT" sz="4400" b="1" dirty="0" err="1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Power</a:t>
            </a:r>
            <a:r>
              <a:rPr lang="es-GT" sz="44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Point</a:t>
            </a:r>
            <a:br>
              <a:rPr lang="es-GT" sz="44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</a:br>
            <a:endParaRPr lang="es-E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GT" sz="54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Ejemplo de Archivos </a:t>
            </a:r>
            <a:br>
              <a:rPr lang="es-GT" sz="54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</a:br>
            <a:r>
              <a:rPr lang="es-GT" sz="54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Hechos en Flash</a:t>
            </a:r>
            <a:endParaRPr lang="es-ES" dirty="0"/>
          </a:p>
        </p:txBody>
      </p:sp>
      <p:pic>
        <p:nvPicPr>
          <p:cNvPr id="5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62" y="2285992"/>
            <a:ext cx="2953230" cy="1757725"/>
          </a:xfrm>
          <a:noFill/>
        </p:spPr>
      </p:pic>
      <p:pic>
        <p:nvPicPr>
          <p:cNvPr id="6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628" y="2285992"/>
            <a:ext cx="2943083" cy="1840739"/>
          </a:xfrm>
          <a:noFill/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47459" y="4500570"/>
            <a:ext cx="3010161" cy="1881180"/>
          </a:xfrm>
          <a:prstGeom prst="rect">
            <a:avLst/>
          </a:prstGeom>
          <a:noFill/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064803" y="4478341"/>
            <a:ext cx="3007660" cy="1879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571612"/>
            <a:ext cx="4974594" cy="359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7 Marcador de contenido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Abrir  Power Point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1.4. Pasos para mostrar un </a:t>
            </a:r>
            <a:br>
              <a:rPr lang="es-ES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s-ES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Archivo de Video  </a:t>
            </a:r>
            <a:br>
              <a:rPr lang="es-ES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s-ES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en Power Point</a:t>
            </a:r>
            <a:endParaRPr lang="es-ES" sz="5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~PP1537.WAV">
            <a:hlinkClick r:id="" action="ppaction://media"/>
          </p:cNvPr>
          <p:cNvPicPr>
            <a:picLocks noRot="1" noChangeAspect="1"/>
          </p:cNvPicPr>
          <p:nvPr>
            <a:wavAudioFile r:embed="rId1" name="~PP1537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Presionar Insertar</a:t>
            </a:r>
          </a:p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Clip multimedia</a:t>
            </a:r>
          </a:p>
          <a:p>
            <a:r>
              <a:rPr lang="es-ES" b="1" dirty="0" err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Pelìcula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Seleccionar insertar</a:t>
            </a: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Presionar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pelìcula</a:t>
            </a:r>
            <a:endParaRPr lang="es-ES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Pelìcula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de archivo</a:t>
            </a: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Y jalar el archivo</a:t>
            </a:r>
          </a:p>
          <a:p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7" name="6 Conector recto de flecha"/>
          <p:cNvCxnSpPr/>
          <p:nvPr/>
        </p:nvCxnSpPr>
        <p:spPr>
          <a:xfrm>
            <a:off x="3143240" y="2428868"/>
            <a:ext cx="1928826" cy="7143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V="1">
            <a:off x="3214678" y="3714752"/>
            <a:ext cx="2214578" cy="21431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3143240" y="2428868"/>
            <a:ext cx="2857520" cy="171451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GT" sz="40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  1.1. Pasos para Búsqueda de Sitios de Web </a:t>
            </a:r>
            <a:r>
              <a:rPr lang="es-GT" sz="4000" b="1" dirty="0" err="1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Hosting</a:t>
            </a:r>
            <a:r>
              <a:rPr lang="es-GT" sz="40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/>
            </a:r>
            <a:br>
              <a:rPr lang="es-GT" sz="40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</a:br>
            <a:r>
              <a:rPr lang="es-GT" sz="4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(Gratuitos)</a:t>
            </a:r>
            <a:endParaRPr lang="es-MX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Presionar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opciòn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Automàticamente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es-ES" dirty="0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10" name="9 Conector recto de flecha"/>
          <p:cNvCxnSpPr/>
          <p:nvPr/>
        </p:nvCxnSpPr>
        <p:spPr>
          <a:xfrm>
            <a:off x="3143240" y="2428868"/>
            <a:ext cx="2857520" cy="171451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Video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MOV02128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14612" y="128586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s-ES" sz="4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1.5. Explique los pasos para presentar una gráfica o una hoja de Excel</a:t>
            </a:r>
            <a:endParaRPr lang="es-ES" sz="4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Presionar Insertar</a:t>
            </a:r>
          </a:p>
          <a:p>
            <a:endParaRPr lang="es-ES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Presionar objeto</a:t>
            </a:r>
          </a:p>
          <a:p>
            <a:endParaRPr lang="es-ES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Seleccionar hoja de cálculo Microsoft Excel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14" name="13 Conector recto de flecha"/>
          <p:cNvCxnSpPr/>
          <p:nvPr/>
        </p:nvCxnSpPr>
        <p:spPr>
          <a:xfrm>
            <a:off x="3214678" y="1857364"/>
            <a:ext cx="1857388" cy="64294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V="1">
            <a:off x="3143240" y="2643182"/>
            <a:ext cx="4857784" cy="21431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V="1">
            <a:off x="3929058" y="4071942"/>
            <a:ext cx="2500330" cy="35719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Hola de Excel</a:t>
            </a:r>
            <a:endParaRPr lang="es-E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8" name="7 Marcador de contenido"/>
          <p:cNvGraphicFramePr>
            <a:graphicFrameLocks noChangeAspect="1"/>
          </p:cNvGraphicFramePr>
          <p:nvPr>
            <p:ph idx="1"/>
          </p:nvPr>
        </p:nvGraphicFramePr>
        <p:xfrm>
          <a:off x="457200" y="1968500"/>
          <a:ext cx="8229600" cy="4322763"/>
        </p:xfrm>
        <a:graphic>
          <a:graphicData uri="http://schemas.openxmlformats.org/presentationml/2006/ole">
            <p:oleObj spid="_x0000_s1027" name="Worksheet" r:id="rId3" imgW="9610843" imgH="504840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1.5.1 Pasos para combinar correspondencia</a:t>
            </a:r>
            <a:endParaRPr lang="es-E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Combinación de Correspondencia</a:t>
            </a:r>
            <a:endParaRPr lang="es-E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Se utilizan dos Archivos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Archivo Plantilla(.DOC)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Archivo Fuente(.XLS, .MDB, Contactos Outlook)</a:t>
            </a:r>
            <a:endParaRPr lang="es-ES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pPr marL="971550" lvl="1" indent="-514350">
              <a:buNone/>
            </a:pPr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	De Combinar estos dos archivos se obtiene un tercer archivo que puede ser:</a:t>
            </a:r>
          </a:p>
          <a:p>
            <a:pPr marL="1371600" lvl="2" indent="-514350"/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Archivo de Word</a:t>
            </a:r>
          </a:p>
          <a:p>
            <a:pPr marL="1371600" lvl="2" indent="-514350"/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Correo Electrónico</a:t>
            </a:r>
          </a:p>
          <a:p>
            <a:pPr marL="1371600" lvl="2" indent="-514350"/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Imprimir Cartas	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Menú Correspondencia</a:t>
            </a:r>
          </a:p>
          <a:p>
            <a:pPr marL="514350" indent="-514350">
              <a:buFont typeface="+mj-lt"/>
              <a:buAutoNum type="arabicPeriod"/>
            </a:pPr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Submenú Iniciar Combinación de Correspondencia </a:t>
            </a:r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sym typeface="Wingdings" pitchFamily="2" charset="2"/>
              </a:rPr>
              <a:t> Opción Iniciar Combinación de Correspondencia </a:t>
            </a:r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Seleccionar Cartas</a:t>
            </a:r>
          </a:p>
          <a:p>
            <a:pPr marL="514350" indent="-514350">
              <a:buFont typeface="+mj-lt"/>
              <a:buAutoNum type="arabicPeriod"/>
            </a:pPr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Opción Seleccionar Destinatarios </a:t>
            </a:r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sym typeface="Wingdings" pitchFamily="2" charset="2"/>
              </a:rPr>
              <a:t> Seleccionar Lista Existente  Seleccionar Archivo  Seleccionar Tabla u Hoja </a:t>
            </a:r>
            <a:endParaRPr lang="es-ES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Empezar a Escribir la Carta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Insertar campos Combinados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Finalizar Opción  Finalizar y Combinar</a:t>
            </a:r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sym typeface="Wingdings" pitchFamily="2" charset="2"/>
              </a:rPr>
              <a:t> Seleccionar Editar Documentos Individuales</a:t>
            </a:r>
            <a:endParaRPr lang="es-ES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endParaRPr lang="es-ES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Combinación de Correspondencia para Sexo Femenino</a:t>
            </a:r>
            <a:endParaRPr lang="es-E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s-GT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s-GT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Colocarse en el Documento Plantilla Cartas</a:t>
            </a:r>
          </a:p>
          <a:p>
            <a:pPr marL="514350" indent="-514350">
              <a:buFont typeface="+mj-lt"/>
              <a:buAutoNum type="arabicPeriod"/>
            </a:pPr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Opción Editar Lista de Destinatario </a:t>
            </a:r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sym typeface="Wingdings" pitchFamily="2" charset="2"/>
              </a:rPr>
              <a:t> Opción Filtrar</a:t>
            </a:r>
          </a:p>
          <a:p>
            <a:pPr marL="514350" indent="-514350">
              <a:buFont typeface="+mj-lt"/>
              <a:buAutoNum type="arabicPeriod"/>
            </a:pPr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sym typeface="Wingdings" pitchFamily="2" charset="2"/>
              </a:rPr>
              <a:t>Seleccionar Campo Sexo En Triangulito Invertido</a:t>
            </a:r>
            <a:endParaRPr lang="es-ES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Secuencia Gráfica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s-GT" dirty="0" smtClean="0">
                <a:solidFill>
                  <a:srgbClr val="006699"/>
                </a:solidFill>
                <a:latin typeface="Arial Narrow" pitchFamily="34" charset="0"/>
              </a:rPr>
              <a:t>Debe  ingresar a Internet Explorer  y seleccionar un buscador.</a:t>
            </a:r>
          </a:p>
          <a:p>
            <a:r>
              <a:rPr lang="es-GT" dirty="0" smtClean="0">
                <a:solidFill>
                  <a:srgbClr val="006699"/>
                </a:solidFill>
                <a:latin typeface="Arial Narrow" pitchFamily="34" charset="0"/>
              </a:rPr>
              <a:t>Indicar el nombre del tema que deseamos buscar, en este caso Web </a:t>
            </a:r>
            <a:r>
              <a:rPr lang="es-GT" dirty="0" err="1" smtClean="0">
                <a:solidFill>
                  <a:srgbClr val="006699"/>
                </a:solidFill>
                <a:latin typeface="Arial Narrow" pitchFamily="34" charset="0"/>
              </a:rPr>
              <a:t>Hosting</a:t>
            </a:r>
            <a:r>
              <a:rPr lang="es-GT" dirty="0" smtClean="0">
                <a:solidFill>
                  <a:srgbClr val="006699"/>
                </a:solidFill>
                <a:latin typeface="Arial Narrow" pitchFamily="34" charset="0"/>
              </a:rPr>
              <a:t> como lo indica la imagen</a:t>
            </a:r>
          </a:p>
          <a:p>
            <a:endParaRPr lang="es-ES" dirty="0"/>
          </a:p>
        </p:txBody>
      </p:sp>
      <p:pic>
        <p:nvPicPr>
          <p:cNvPr id="9" name="Picture 1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2922191"/>
            <a:ext cx="4041775" cy="3031331"/>
          </a:xfrm>
          <a:solidFill>
            <a:srgbClr val="CC66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2071671" y="3214686"/>
            <a:ext cx="3857652" cy="214314"/>
          </a:xfrm>
          <a:prstGeom prst="line">
            <a:avLst/>
          </a:prstGeom>
          <a:noFill/>
          <a:ln w="127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3000364" y="3929066"/>
            <a:ext cx="2714643" cy="428628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GT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Combinación de Correspondencia para Sexo Femenino, en Opción Lista de Destinatarios</a:t>
            </a:r>
            <a:endParaRPr lang="es-ES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Combinación</a:t>
            </a:r>
            <a:r>
              <a:rPr lang="es-GT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Correspondencia para Departamento Ventas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s-GT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GT" dirty="0" smtClean="0">
                <a:solidFill>
                  <a:schemeClr val="accent1">
                    <a:lumMod val="75000"/>
                  </a:schemeClr>
                </a:solidFill>
              </a:rPr>
              <a:t>Colocarse en el Documento Plantilla Cartas</a:t>
            </a:r>
          </a:p>
          <a:p>
            <a:pPr marL="514350" indent="-514350">
              <a:buFont typeface="+mj-lt"/>
              <a:buAutoNum type="arabicPeriod"/>
            </a:pPr>
            <a:r>
              <a:rPr lang="es-GT" dirty="0" smtClean="0">
                <a:solidFill>
                  <a:schemeClr val="accent1">
                    <a:lumMod val="75000"/>
                  </a:schemeClr>
                </a:solidFill>
              </a:rPr>
              <a:t>Opción Editar Lista de Destinatario </a:t>
            </a:r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 Opción Filtrar</a:t>
            </a:r>
          </a:p>
          <a:p>
            <a:pPr marL="514350" indent="-514350">
              <a:buFont typeface="+mj-lt"/>
              <a:buAutoNum type="arabicPeriod"/>
            </a:pPr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Seleccionar Campos Departamento En Triangulito</a:t>
            </a: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Combinación de Correspondencia para Departamento Ventas</a:t>
            </a:r>
            <a:endParaRPr lang="es-E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Combinación de Correspondencia para Sueldos Entre 3000 y 7000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s-GT" dirty="0" smtClean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s-GT" dirty="0" smtClean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Colocarse en el Documento Plantilla Cartas</a:t>
            </a:r>
          </a:p>
          <a:p>
            <a:pPr marL="514350" indent="-514350">
              <a:buFont typeface="+mj-lt"/>
              <a:buAutoNum type="arabicPeriod"/>
            </a:pPr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Opción Editar Lista de Destinatario </a:t>
            </a:r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sym typeface="Wingdings" pitchFamily="2" charset="2"/>
              </a:rPr>
              <a:t> Opción Filtrar</a:t>
            </a:r>
          </a:p>
          <a:p>
            <a:pPr marL="514350" indent="-514350">
              <a:buFont typeface="+mj-lt"/>
              <a:buAutoNum type="arabicPeriod"/>
            </a:pPr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sym typeface="Wingdings" pitchFamily="2" charset="2"/>
              </a:rPr>
              <a:t>Escribir el Criterio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dirty="0" smtClean="0"/>
              <a:t/>
            </a:r>
            <a:br>
              <a:rPr lang="es-GT" dirty="0" smtClean="0"/>
            </a:br>
            <a:r>
              <a:rPr lang="es-GT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Combinación de Correspondencia para Sueldos Entre 3000 y 6000</a:t>
            </a:r>
            <a:r>
              <a:rPr lang="es-GT" dirty="0" smtClean="0"/>
              <a:t/>
            </a:r>
            <a:br>
              <a:rPr lang="es-GT" dirty="0" smtClean="0"/>
            </a:br>
            <a:endParaRPr lang="es-E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GT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Combinación de Correspondencia para Sueldos Entre 7000 y 10000 y que Sean del Departamento Ventas</a:t>
            </a:r>
            <a:endParaRPr lang="es-ES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Opción Editar Lista de Destinatario </a:t>
            </a:r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sym typeface="Wingdings" pitchFamily="2" charset="2"/>
              </a:rPr>
              <a:t> Opción Filtrar</a:t>
            </a:r>
          </a:p>
          <a:p>
            <a:pPr marL="514350" indent="-514350">
              <a:buFont typeface="+mj-lt"/>
              <a:buAutoNum type="arabicPeriod"/>
            </a:pPr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sym typeface="Wingdings" pitchFamily="2" charset="2"/>
              </a:rPr>
              <a:t>Escribir el Criterio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GT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Combinación de Correspondencia para Sueldos Entre 7000 y 10000 y que Sean del Departamento Ventas</a:t>
            </a:r>
            <a:endParaRPr lang="es-ES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903433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Encabezado y Pie de Pagina de Inicio, </a:t>
            </a:r>
            <a:br>
              <a:rPr lang="es-G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Par e Impar</a:t>
            </a:r>
            <a:endParaRPr lang="es-E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Menú Insertar </a:t>
            </a:r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sym typeface="Wingdings" pitchFamily="2" charset="2"/>
              </a:rPr>
              <a:t> Sub Menú Encabezado y Pie de Pagina  Opción Encabezado</a:t>
            </a:r>
          </a:p>
          <a:p>
            <a:pPr marL="514350" indent="-514350">
              <a:buFont typeface="+mj-lt"/>
              <a:buAutoNum type="arabicPeriod"/>
            </a:pPr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sym typeface="Wingdings" pitchFamily="2" charset="2"/>
              </a:rPr>
              <a:t>Seleccionar Editar Encabezado</a:t>
            </a:r>
          </a:p>
          <a:p>
            <a:pPr marL="514350" indent="-514350">
              <a:buFont typeface="+mj-lt"/>
              <a:buAutoNum type="arabicPeriod"/>
            </a:pPr>
            <a:r>
              <a:rPr lang="es-GT" dirty="0" err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sym typeface="Wingdings" pitchFamily="2" charset="2"/>
              </a:rPr>
              <a:t>Menu</a:t>
            </a:r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sym typeface="Wingdings" pitchFamily="2" charset="2"/>
              </a:rPr>
              <a:t> Diseño  Sub Menú Opciones, darle chequecito a:</a:t>
            </a:r>
          </a:p>
          <a:p>
            <a:pPr marL="914400" lvl="1" indent="-514350">
              <a:buFont typeface="+mj-lt"/>
              <a:buAutoNum type="arabicPeriod"/>
            </a:pPr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sym typeface="Wingdings" pitchFamily="2" charset="2"/>
              </a:rPr>
              <a:t>Primera Pagina Diferente</a:t>
            </a:r>
          </a:p>
          <a:p>
            <a:pPr marL="914400" lvl="1" indent="-514350">
              <a:buFont typeface="+mj-lt"/>
              <a:buAutoNum type="arabicPeriod"/>
            </a:pPr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sym typeface="Wingdings" pitchFamily="2" charset="2"/>
              </a:rPr>
              <a:t>Paginas Pares e Impares Diferentes</a:t>
            </a:r>
            <a:endParaRPr lang="es-ES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effectLst/>
                <a:hlinkClick r:id="rId2" action="ppaction://hlinksldjump"/>
              </a:rPr>
              <a:t>Ejemplo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de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effectLst/>
                <a:hlinkClick r:id="rId3" action="ppaction://hlinksldjump"/>
              </a:rPr>
              <a:t>Combinación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      de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effectLst/>
                <a:hlinkClick r:id="rId4" action="ppaction://hlinkfile"/>
              </a:rPr>
              <a:t>Correspondencia</a:t>
            </a:r>
            <a:endParaRPr lang="es-ES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GT" dirty="0" smtClean="0">
                <a:solidFill>
                  <a:srgbClr val="006699"/>
                </a:solidFill>
                <a:latin typeface="Arial Narrow" pitchFamily="34" charset="0"/>
              </a:rPr>
              <a:t>El buscador en este caso Google despliega una serie de sitios a los cuales se pueden ingresar debiendo seleccionar el indicado</a:t>
            </a:r>
            <a:r>
              <a:rPr lang="es-GT" sz="1800" dirty="0" smtClean="0">
                <a:solidFill>
                  <a:srgbClr val="006699"/>
                </a:solidFill>
                <a:latin typeface="Arial Narrow" pitchFamily="34" charset="0"/>
              </a:rPr>
              <a:t>.</a:t>
            </a:r>
          </a:p>
          <a:p>
            <a:endParaRPr lang="es-ES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714488"/>
            <a:ext cx="4038600" cy="302895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Sitio</a:t>
            </a:r>
            <a:r>
              <a:rPr lang="en-US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No. 1</a:t>
            </a:r>
            <a:br>
              <a:rPr lang="en-US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</a:br>
            <a:r>
              <a:rPr lang="en-US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U</a:t>
            </a:r>
            <a:r>
              <a:rPr lang="es-GT" sz="4800" b="1" dirty="0" smtClean="0">
                <a:solidFill>
                  <a:srgbClr val="006699"/>
                </a:solidFill>
                <a:latin typeface="Arial Narrow" pitchFamily="34" charset="0"/>
              </a:rPr>
              <a:t>nlugar.com</a:t>
            </a:r>
            <a:r>
              <a:rPr lang="es-GT" sz="4800" dirty="0" smtClean="0">
                <a:solidFill>
                  <a:srgbClr val="006699"/>
                </a:solidFill>
                <a:latin typeface="Arial Narrow" pitchFamily="34" charset="0"/>
              </a:rPr>
              <a:t> </a:t>
            </a:r>
            <a:endParaRPr lang="es-ES" dirty="0"/>
          </a:p>
        </p:txBody>
      </p:sp>
      <p:pic>
        <p:nvPicPr>
          <p:cNvPr id="7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745914"/>
            <a:ext cx="4038600" cy="2783809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GT" dirty="0" smtClean="0">
              <a:solidFill>
                <a:srgbClr val="006699"/>
              </a:solidFill>
              <a:latin typeface="Arial Narrow" pitchFamily="34" charset="0"/>
            </a:endParaRPr>
          </a:p>
          <a:p>
            <a:r>
              <a:rPr lang="es-GT" dirty="0" smtClean="0">
                <a:solidFill>
                  <a:srgbClr val="006699"/>
                </a:solidFill>
                <a:latin typeface="Arial Narrow" pitchFamily="34" charset="0"/>
              </a:rPr>
              <a:t>En este caso para efectos del ejemplo seleccionamos el sitio </a:t>
            </a:r>
            <a:r>
              <a:rPr lang="es-GT" b="1" dirty="0" smtClean="0">
                <a:solidFill>
                  <a:srgbClr val="006699"/>
                </a:solidFill>
                <a:latin typeface="Arial Narrow" pitchFamily="34" charset="0"/>
              </a:rPr>
              <a:t>www</a:t>
            </a:r>
            <a:r>
              <a:rPr lang="es-GT" dirty="0" smtClean="0">
                <a:solidFill>
                  <a:srgbClr val="006699"/>
                </a:solidFill>
                <a:latin typeface="Arial Narrow" pitchFamily="34" charset="0"/>
              </a:rPr>
              <a:t>.</a:t>
            </a:r>
            <a:r>
              <a:rPr lang="es-GT" b="1" dirty="0" smtClean="0">
                <a:solidFill>
                  <a:srgbClr val="006699"/>
                </a:solidFill>
                <a:latin typeface="Arial Narrow" pitchFamily="34" charset="0"/>
              </a:rPr>
              <a:t>unlugar.com</a:t>
            </a:r>
            <a:r>
              <a:rPr lang="es-GT" dirty="0" smtClean="0">
                <a:solidFill>
                  <a:srgbClr val="006699"/>
                </a:solidFill>
                <a:latin typeface="Arial Narrow" pitchFamily="34" charset="0"/>
              </a:rPr>
              <a:t> desplegando el menú principal de dicho sitio.</a:t>
            </a:r>
            <a:endParaRPr lang="es-ES" dirty="0" smtClean="0">
              <a:solidFill>
                <a:srgbClr val="006699"/>
              </a:solidFill>
              <a:latin typeface="Arial Narrow" pitchFamily="34" charset="0"/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GT" dirty="0" smtClean="0">
              <a:solidFill>
                <a:srgbClr val="006699"/>
              </a:solidFill>
              <a:latin typeface="Arial Narrow" pitchFamily="34" charset="0"/>
            </a:endParaRPr>
          </a:p>
          <a:p>
            <a:r>
              <a:rPr lang="es-GT" dirty="0" smtClean="0">
                <a:solidFill>
                  <a:srgbClr val="006699"/>
                </a:solidFill>
                <a:latin typeface="Arial Narrow" pitchFamily="34" charset="0"/>
              </a:rPr>
              <a:t>Dicho sitio entre sus beneficios ofrece 25Mb ilimitados, servicio de Mail </a:t>
            </a:r>
            <a:r>
              <a:rPr lang="es-GT" dirty="0" err="1" smtClean="0">
                <a:solidFill>
                  <a:srgbClr val="006699"/>
                </a:solidFill>
                <a:latin typeface="Arial Narrow" pitchFamily="34" charset="0"/>
              </a:rPr>
              <a:t>List</a:t>
            </a:r>
            <a:r>
              <a:rPr lang="es-GT" dirty="0" smtClean="0">
                <a:solidFill>
                  <a:srgbClr val="006699"/>
                </a:solidFill>
                <a:latin typeface="Arial Narrow" pitchFamily="34" charset="0"/>
              </a:rPr>
              <a:t>, </a:t>
            </a:r>
            <a:r>
              <a:rPr lang="es-GT" dirty="0" err="1" smtClean="0">
                <a:solidFill>
                  <a:srgbClr val="006699"/>
                </a:solidFill>
                <a:latin typeface="Arial Narrow" pitchFamily="34" charset="0"/>
              </a:rPr>
              <a:t>Hosting</a:t>
            </a:r>
            <a:r>
              <a:rPr lang="es-GT" dirty="0" smtClean="0">
                <a:solidFill>
                  <a:srgbClr val="006699"/>
                </a:solidFill>
                <a:latin typeface="Arial Narrow" pitchFamily="34" charset="0"/>
              </a:rPr>
              <a:t> Net, acceso por Ftp, etc. </a:t>
            </a:r>
            <a:endParaRPr lang="es-ES" dirty="0" smtClean="0">
              <a:solidFill>
                <a:srgbClr val="006699"/>
              </a:solidFill>
              <a:latin typeface="Arial Narrow" pitchFamily="34" charset="0"/>
            </a:endParaRPr>
          </a:p>
          <a:p>
            <a:endParaRPr lang="es-ES" dirty="0"/>
          </a:p>
        </p:txBody>
      </p:sp>
      <p:pic>
        <p:nvPicPr>
          <p:cNvPr id="5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18937" y="1714488"/>
            <a:ext cx="2897125" cy="1970211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14942" y="4177225"/>
            <a:ext cx="3000396" cy="196641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GT" dirty="0" smtClean="0">
              <a:solidFill>
                <a:srgbClr val="006699"/>
              </a:solidFill>
              <a:latin typeface="Arial Narrow" pitchFamily="34" charset="0"/>
            </a:endParaRPr>
          </a:p>
          <a:p>
            <a:r>
              <a:rPr lang="es-GT" dirty="0" smtClean="0">
                <a:solidFill>
                  <a:srgbClr val="006699"/>
                </a:solidFill>
                <a:latin typeface="Arial Narrow" pitchFamily="34" charset="0"/>
              </a:rPr>
              <a:t>Para efectos del registro se debe seleccionar la opción </a:t>
            </a:r>
            <a:r>
              <a:rPr lang="es-GT" dirty="0" err="1" smtClean="0">
                <a:solidFill>
                  <a:srgbClr val="006699"/>
                </a:solidFill>
                <a:latin typeface="Arial Narrow" pitchFamily="34" charset="0"/>
              </a:rPr>
              <a:t>Hosting</a:t>
            </a:r>
            <a:r>
              <a:rPr lang="es-GT" dirty="0" smtClean="0">
                <a:solidFill>
                  <a:srgbClr val="006699"/>
                </a:solidFill>
                <a:latin typeface="Arial Narrow" pitchFamily="34" charset="0"/>
              </a:rPr>
              <a:t> gratis que aparece en el menú.</a:t>
            </a:r>
            <a:endParaRPr lang="es-ES" dirty="0" smtClean="0">
              <a:solidFill>
                <a:srgbClr val="006699"/>
              </a:solidFill>
              <a:latin typeface="Arial Narrow" pitchFamily="34" charset="0"/>
            </a:endParaRPr>
          </a:p>
          <a:p>
            <a:endParaRPr lang="es-ES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623344"/>
            <a:ext cx="4038600" cy="302895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643306" y="3643315"/>
            <a:ext cx="2297119" cy="500066"/>
          </a:xfrm>
          <a:prstGeom prst="line">
            <a:avLst/>
          </a:prstGeom>
          <a:noFill/>
          <a:ln w="12700">
            <a:solidFill>
              <a:srgbClr val="99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GT" dirty="0" smtClean="0">
              <a:solidFill>
                <a:srgbClr val="006699"/>
              </a:solidFill>
              <a:latin typeface="Arial Narrow" pitchFamily="34" charset="0"/>
            </a:endParaRPr>
          </a:p>
          <a:p>
            <a:endParaRPr lang="es-GT" dirty="0" smtClean="0">
              <a:solidFill>
                <a:srgbClr val="006699"/>
              </a:solidFill>
              <a:latin typeface="Arial Narrow" pitchFamily="34" charset="0"/>
            </a:endParaRPr>
          </a:p>
          <a:p>
            <a:r>
              <a:rPr lang="es-GT" dirty="0" smtClean="0">
                <a:solidFill>
                  <a:srgbClr val="006699"/>
                </a:solidFill>
                <a:latin typeface="Arial Narrow" pitchFamily="34" charset="0"/>
              </a:rPr>
              <a:t>Habiendo seleccionado dicha opción despliega esta pantalla debiendo seleccionar la opción </a:t>
            </a:r>
            <a:r>
              <a:rPr lang="es-GT" b="1" dirty="0" smtClean="0">
                <a:solidFill>
                  <a:srgbClr val="006699"/>
                </a:solidFill>
                <a:latin typeface="Arial Narrow" pitchFamily="34" charset="0"/>
              </a:rPr>
              <a:t>“Regístrate ahora”.</a:t>
            </a:r>
            <a:endParaRPr lang="es-GT" b="1" dirty="0" smtClean="0"/>
          </a:p>
          <a:p>
            <a:endParaRPr lang="es-ES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623344"/>
            <a:ext cx="4038600" cy="302895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3924300" y="4149725"/>
            <a:ext cx="3384550" cy="215900"/>
          </a:xfrm>
          <a:prstGeom prst="line">
            <a:avLst/>
          </a:prstGeom>
          <a:noFill/>
          <a:ln w="12700">
            <a:solidFill>
              <a:srgbClr val="99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258</TotalTime>
  <Words>803</Words>
  <Application>Microsoft Office PowerPoint</Application>
  <PresentationFormat>Presentación en pantalla (4:3)</PresentationFormat>
  <Paragraphs>145</Paragraphs>
  <Slides>49</Slides>
  <Notes>2</Notes>
  <HiddenSlides>1</HiddenSlides>
  <MMClips>3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1" baseType="lpstr">
      <vt:lpstr>Flujo</vt:lpstr>
      <vt:lpstr>Worksheet</vt:lpstr>
      <vt:lpstr>  </vt:lpstr>
      <vt:lpstr>  </vt:lpstr>
      <vt:lpstr>Diapositiva 3</vt:lpstr>
      <vt:lpstr>Secuencia Gráfica</vt:lpstr>
      <vt:lpstr>Diapositiva 5</vt:lpstr>
      <vt:lpstr>Sitio No. 1 Unlugar.com </vt:lpstr>
      <vt:lpstr>Diapositiva 7</vt:lpstr>
      <vt:lpstr>Diapositiva 8</vt:lpstr>
      <vt:lpstr>Diapositiva 9</vt:lpstr>
      <vt:lpstr>Diapositiva 10</vt:lpstr>
      <vt:lpstr>Sitio No. 2  Gamarod.com </vt:lpstr>
      <vt:lpstr>Diapositiva 12</vt:lpstr>
      <vt:lpstr>Diapositiva 13</vt:lpstr>
      <vt:lpstr>Diapositiva 14</vt:lpstr>
      <vt:lpstr>Diapositiva 15</vt:lpstr>
      <vt:lpstr>Secuencia Gráfica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Ejemplo de Archivos  Hechos en Flash</vt:lpstr>
      <vt:lpstr>Diapositiva 26</vt:lpstr>
      <vt:lpstr>1.4. Pasos para mostrar un  Archivo de Video   en Power Point</vt:lpstr>
      <vt:lpstr>Diapositiva 28</vt:lpstr>
      <vt:lpstr>Diapositiva 29</vt:lpstr>
      <vt:lpstr>Diapositiva 30</vt:lpstr>
      <vt:lpstr>Video</vt:lpstr>
      <vt:lpstr>     1.5. Explique los pasos para presentar una gráfica o una hoja de Excel</vt:lpstr>
      <vt:lpstr>Diapositiva 33</vt:lpstr>
      <vt:lpstr>Hola de Excel</vt:lpstr>
      <vt:lpstr>1.5.1 Pasos para combinar correspondencia</vt:lpstr>
      <vt:lpstr>Combinación de Correspondencia</vt:lpstr>
      <vt:lpstr>Diapositiva 37</vt:lpstr>
      <vt:lpstr>Diapositiva 38</vt:lpstr>
      <vt:lpstr>Combinación de Correspondencia para Sexo Femenino</vt:lpstr>
      <vt:lpstr>Combinación de Correspondencia para Sexo Femenino, en Opción Lista de Destinatarios</vt:lpstr>
      <vt:lpstr>Combinación de Correspondencia para Departamento Ventas</vt:lpstr>
      <vt:lpstr>Combinación de Correspondencia para Departamento Ventas</vt:lpstr>
      <vt:lpstr>Combinación de Correspondencia para Sueldos Entre 3000 y 7000</vt:lpstr>
      <vt:lpstr> Combinación de Correspondencia para Sueldos Entre 3000 y 6000 </vt:lpstr>
      <vt:lpstr>Combinación de Correspondencia para Sueldos Entre 7000 y 10000 y que Sean del Departamento Ventas</vt:lpstr>
      <vt:lpstr>Combinación de Correspondencia para Sueldos Entre 7000 y 10000 y que Sean del Departamento Ventas</vt:lpstr>
      <vt:lpstr>Encabezado y Pie de Pagina de Inicio,  Par e Impar</vt:lpstr>
      <vt:lpstr>  Ejemplo de Combinación        de Correspondencia</vt:lpstr>
      <vt:lpstr>Diapositiva 49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Zonia</dc:creator>
  <cp:lastModifiedBy>HOME</cp:lastModifiedBy>
  <cp:revision>40</cp:revision>
  <dcterms:created xsi:type="dcterms:W3CDTF">2011-11-08T00:43:12Z</dcterms:created>
  <dcterms:modified xsi:type="dcterms:W3CDTF">2011-11-10T01:55:57Z</dcterms:modified>
</cp:coreProperties>
</file>